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07.jpeg" ContentType="image/jpeg"/>
  <Override PartName="/ppt/media/image106.jpeg" ContentType="image/jpeg"/>
  <Override PartName="/ppt/media/image105.jpeg" ContentType="image/jpeg"/>
  <Override PartName="/ppt/media/image103.jpeg" ContentType="image/jpeg"/>
  <Override PartName="/ppt/media/image104.png" ContentType="image/png"/>
  <Override PartName="/ppt/media/image99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69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41.png" ContentType="image/png"/>
  <Override PartName="/ppt/media/image5.jpeg" ContentType="image/jpeg"/>
  <Override PartName="/ppt/media/image4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1280" cy="15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Comparative ecology of sexual and asexual parasitoid wasps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 Casper Van Der Kooi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 Tanja Schwander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21149" r="0" b="34494"/>
          <a:stretch/>
        </p:blipFill>
        <p:spPr>
          <a:xfrm>
            <a:off x="360" y="4263840"/>
            <a:ext cx="10095840" cy="335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Direction of expansion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83840" y="1551960"/>
            <a:ext cx="4431960" cy="536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5163840" y="1551960"/>
            <a:ext cx="4431960" cy="536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0" t="0" r="49282" b="0"/>
          <a:stretch/>
        </p:blipFill>
        <p:spPr>
          <a:xfrm>
            <a:off x="6078240" y="4812840"/>
            <a:ext cx="3785400" cy="27414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rcRect l="49993" t="0" r="0" b="0"/>
          <a:stretch/>
        </p:blipFill>
        <p:spPr>
          <a:xfrm>
            <a:off x="6043320" y="2196360"/>
            <a:ext cx="3732480" cy="27414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rcRect l="0" t="0" r="49629" b="6432"/>
          <a:stretch/>
        </p:blipFill>
        <p:spPr>
          <a:xfrm>
            <a:off x="302400" y="4897800"/>
            <a:ext cx="3656880" cy="25898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rcRect l="49650" t="0" r="0" b="5493"/>
          <a:stretch/>
        </p:blipFill>
        <p:spPr>
          <a:xfrm>
            <a:off x="277200" y="2304360"/>
            <a:ext cx="3655080" cy="26157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5"/>
          <a:srcRect l="40514" t="0" r="35178" b="0"/>
          <a:stretch/>
        </p:blipFill>
        <p:spPr>
          <a:xfrm>
            <a:off x="4428000" y="5096880"/>
            <a:ext cx="863280" cy="1887120"/>
          </a:xfrm>
          <a:prstGeom prst="rect">
            <a:avLst/>
          </a:prstGeom>
          <a:ln>
            <a:noFill/>
          </a:ln>
        </p:spPr>
      </p:pic>
      <p:sp>
        <p:nvSpPr>
          <p:cNvPr id="195" name="Line 4"/>
          <p:cNvSpPr/>
          <p:nvPr/>
        </p:nvSpPr>
        <p:spPr>
          <a:xfrm>
            <a:off x="4644000" y="61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4507920" y="544140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6"/>
          <p:cNvSpPr/>
          <p:nvPr/>
        </p:nvSpPr>
        <p:spPr>
          <a:xfrm flipV="1">
            <a:off x="5559120" y="543888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7"/>
          <p:cNvSpPr/>
          <p:nvPr/>
        </p:nvSpPr>
        <p:spPr>
          <a:xfrm flipV="1">
            <a:off x="4831920" y="57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8"/>
          <p:cNvSpPr/>
          <p:nvPr/>
        </p:nvSpPr>
        <p:spPr>
          <a:xfrm flipV="1">
            <a:off x="5156640" y="544140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9"/>
          <p:cNvSpPr/>
          <p:nvPr/>
        </p:nvSpPr>
        <p:spPr>
          <a:xfrm>
            <a:off x="4785840" y="544140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10"/>
          <p:cNvSpPr/>
          <p:nvPr/>
        </p:nvSpPr>
        <p:spPr>
          <a:xfrm>
            <a:off x="4775400" y="574776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6"/>
          <a:srcRect l="40514" t="0" r="35178" b="0"/>
          <a:stretch/>
        </p:blipFill>
        <p:spPr>
          <a:xfrm>
            <a:off x="4455000" y="2937240"/>
            <a:ext cx="863280" cy="1887120"/>
          </a:xfrm>
          <a:prstGeom prst="rect">
            <a:avLst/>
          </a:prstGeom>
          <a:ln>
            <a:noFill/>
          </a:ln>
        </p:spPr>
      </p:pic>
      <p:sp>
        <p:nvSpPr>
          <p:cNvPr id="203" name="Line 11"/>
          <p:cNvSpPr/>
          <p:nvPr/>
        </p:nvSpPr>
        <p:spPr>
          <a:xfrm>
            <a:off x="4671000" y="4008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2"/>
          <p:cNvSpPr/>
          <p:nvPr/>
        </p:nvSpPr>
        <p:spPr>
          <a:xfrm>
            <a:off x="4534920" y="328176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13"/>
          <p:cNvSpPr/>
          <p:nvPr/>
        </p:nvSpPr>
        <p:spPr>
          <a:xfrm flipV="1">
            <a:off x="5586120" y="327924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4"/>
          <p:cNvSpPr/>
          <p:nvPr/>
        </p:nvSpPr>
        <p:spPr>
          <a:xfrm flipV="1">
            <a:off x="4858920" y="358812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15"/>
          <p:cNvSpPr/>
          <p:nvPr/>
        </p:nvSpPr>
        <p:spPr>
          <a:xfrm flipV="1">
            <a:off x="5183640" y="3281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6"/>
          <p:cNvSpPr/>
          <p:nvPr/>
        </p:nvSpPr>
        <p:spPr>
          <a:xfrm>
            <a:off x="4812840" y="3281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7"/>
          <p:cNvSpPr/>
          <p:nvPr/>
        </p:nvSpPr>
        <p:spPr>
          <a:xfrm>
            <a:off x="4802400" y="3588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2453040"/>
            <a:ext cx="4825440" cy="41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broad niche evolve after transition to asexuality?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are sexuals with broad niche more likely to give rise to asexuals?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Picture 12" descr=""/>
          <p:cNvPicPr/>
          <p:nvPr/>
        </p:nvPicPr>
        <p:blipFill>
          <a:blip r:embed="rId1"/>
          <a:stretch/>
        </p:blipFill>
        <p:spPr>
          <a:xfrm>
            <a:off x="8300880" y="2616120"/>
            <a:ext cx="760320" cy="761400"/>
          </a:xfrm>
          <a:prstGeom prst="rect">
            <a:avLst/>
          </a:prstGeom>
          <a:ln>
            <a:noFill/>
          </a:ln>
        </p:spPr>
      </p:pic>
      <p:pic>
        <p:nvPicPr>
          <p:cNvPr id="213" name="Picture 13" descr=""/>
          <p:cNvPicPr/>
          <p:nvPr/>
        </p:nvPicPr>
        <p:blipFill>
          <a:blip r:embed="rId2"/>
          <a:stretch/>
        </p:blipFill>
        <p:spPr>
          <a:xfrm>
            <a:off x="8666640" y="2032200"/>
            <a:ext cx="748800" cy="748800"/>
          </a:xfrm>
          <a:prstGeom prst="rect">
            <a:avLst/>
          </a:prstGeom>
          <a:ln>
            <a:noFill/>
          </a:ln>
        </p:spPr>
      </p:pic>
      <p:pic>
        <p:nvPicPr>
          <p:cNvPr id="214" name="Picture 14" descr=""/>
          <p:cNvPicPr/>
          <p:nvPr/>
        </p:nvPicPr>
        <p:blipFill>
          <a:blip r:embed="rId3"/>
          <a:stretch/>
        </p:blipFill>
        <p:spPr>
          <a:xfrm>
            <a:off x="8940240" y="2563920"/>
            <a:ext cx="906120" cy="906120"/>
          </a:xfrm>
          <a:prstGeom prst="rect">
            <a:avLst/>
          </a:prstGeom>
          <a:ln>
            <a:noFill/>
          </a:ln>
        </p:spPr>
      </p:pic>
      <p:pic>
        <p:nvPicPr>
          <p:cNvPr id="215" name="Picture 15" descr=""/>
          <p:cNvPicPr/>
          <p:nvPr/>
        </p:nvPicPr>
        <p:blipFill>
          <a:blip r:embed="rId4"/>
          <a:stretch/>
        </p:blipFill>
        <p:spPr>
          <a:xfrm>
            <a:off x="5226120" y="2040480"/>
            <a:ext cx="761760" cy="76176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5904000" y="2309760"/>
            <a:ext cx="788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7920000" y="2309760"/>
            <a:ext cx="905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0" descr=""/>
          <p:cNvPicPr/>
          <p:nvPr/>
        </p:nvPicPr>
        <p:blipFill>
          <a:blip r:embed="rId5"/>
          <a:stretch/>
        </p:blipFill>
        <p:spPr>
          <a:xfrm>
            <a:off x="5703840" y="6584040"/>
            <a:ext cx="593280" cy="593640"/>
          </a:xfrm>
          <a:prstGeom prst="rect">
            <a:avLst/>
          </a:prstGeom>
          <a:ln>
            <a:noFill/>
          </a:ln>
        </p:spPr>
      </p:pic>
      <p:pic>
        <p:nvPicPr>
          <p:cNvPr id="219" name="Picture 21" descr=""/>
          <p:cNvPicPr/>
          <p:nvPr/>
        </p:nvPicPr>
        <p:blipFill>
          <a:blip r:embed="rId6"/>
          <a:stretch/>
        </p:blipFill>
        <p:spPr>
          <a:xfrm>
            <a:off x="5349960" y="4451040"/>
            <a:ext cx="631440" cy="629640"/>
          </a:xfrm>
          <a:prstGeom prst="rect">
            <a:avLst/>
          </a:prstGeom>
          <a:ln>
            <a:noFill/>
          </a:ln>
        </p:spPr>
      </p:pic>
      <p:pic>
        <p:nvPicPr>
          <p:cNvPr id="220" name="Picture 23" descr=""/>
          <p:cNvPicPr/>
          <p:nvPr/>
        </p:nvPicPr>
        <p:blipFill>
          <a:blip r:embed="rId7"/>
          <a:stretch/>
        </p:blipFill>
        <p:spPr>
          <a:xfrm>
            <a:off x="6242040" y="6736680"/>
            <a:ext cx="644040" cy="644040"/>
          </a:xfrm>
          <a:prstGeom prst="rect">
            <a:avLst/>
          </a:prstGeom>
          <a:ln>
            <a:noFill/>
          </a:ln>
        </p:spPr>
      </p:pic>
      <p:pic>
        <p:nvPicPr>
          <p:cNvPr id="221" name="Picture 24" descr=""/>
          <p:cNvPicPr/>
          <p:nvPr/>
        </p:nvPicPr>
        <p:blipFill>
          <a:blip r:embed="rId8"/>
          <a:stretch/>
        </p:blipFill>
        <p:spPr>
          <a:xfrm>
            <a:off x="5796000" y="58762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222" name="CustomShape 5"/>
          <p:cNvSpPr/>
          <p:nvPr/>
        </p:nvSpPr>
        <p:spPr>
          <a:xfrm>
            <a:off x="5112000" y="6400080"/>
            <a:ext cx="888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6"/>
          <p:cNvSpPr/>
          <p:nvPr/>
        </p:nvSpPr>
        <p:spPr>
          <a:xfrm>
            <a:off x="8197920" y="6312600"/>
            <a:ext cx="993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8079120" y="4572720"/>
            <a:ext cx="957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5832000" y="4572720"/>
            <a:ext cx="833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5"/>
          <p:cNvSpPr/>
          <p:nvPr/>
        </p:nvSpPr>
        <p:spPr>
          <a:xfrm>
            <a:off x="5185800" y="4258800"/>
            <a:ext cx="4381200" cy="3185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6"/>
          <p:cNvSpPr/>
          <p:nvPr/>
        </p:nvSpPr>
        <p:spPr>
          <a:xfrm>
            <a:off x="5185800" y="1661760"/>
            <a:ext cx="4730400" cy="218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Picture 11" descr=""/>
          <p:cNvPicPr/>
          <p:nvPr/>
        </p:nvPicPr>
        <p:blipFill>
          <a:blip r:embed="rId9"/>
          <a:stretch/>
        </p:blipFill>
        <p:spPr>
          <a:xfrm>
            <a:off x="7832880" y="3125880"/>
            <a:ext cx="593640" cy="59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87440" y="1409040"/>
            <a:ext cx="910872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Combining </a:t>
            </a:r>
            <a:r>
              <a:rPr b="0" lang="en-GB" sz="2800" spc="-1" strike="noStrike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GB" sz="2800" spc="-1" strike="noStrike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datasets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1070640" y="1959480"/>
            <a:ext cx="3636360" cy="3908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4708800" y="1959480"/>
            <a:ext cx="4398840" cy="39031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5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6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7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8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9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0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1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2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3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14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Line 15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16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3538440" y="4703760"/>
            <a:ext cx="226080" cy="22176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4097160" y="4710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53" name="Line 17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2949840" y="470808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2416320" y="470844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5"/>
          <a:stretch/>
        </p:blipFill>
        <p:spPr>
          <a:xfrm>
            <a:off x="1853280" y="4708440"/>
            <a:ext cx="207360" cy="203400"/>
          </a:xfrm>
          <a:prstGeom prst="rect">
            <a:avLst/>
          </a:prstGeom>
          <a:ln>
            <a:noFill/>
          </a:ln>
        </p:spPr>
      </p:pic>
      <p:sp>
        <p:nvSpPr>
          <p:cNvPr id="257" name="Line 18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" descr=""/>
          <p:cNvPicPr/>
          <p:nvPr/>
        </p:nvPicPr>
        <p:blipFill>
          <a:blip r:embed="rId6"/>
          <a:stretch/>
        </p:blipFill>
        <p:spPr>
          <a:xfrm>
            <a:off x="4097160" y="6114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59" name="Line 19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20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21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22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7"/>
          <a:stretch/>
        </p:blipFill>
        <p:spPr>
          <a:xfrm>
            <a:off x="8713800" y="46774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8"/>
          <a:stretch/>
        </p:blipFill>
        <p:spPr>
          <a:xfrm>
            <a:off x="7615800" y="467712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9"/>
          <a:stretch/>
        </p:blipFill>
        <p:spPr>
          <a:xfrm>
            <a:off x="7090560" y="467028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10"/>
          <a:stretch/>
        </p:blipFill>
        <p:spPr>
          <a:xfrm>
            <a:off x="8159760" y="4677120"/>
            <a:ext cx="207360" cy="203760"/>
          </a:xfrm>
          <a:prstGeom prst="rect">
            <a:avLst/>
          </a:prstGeom>
          <a:ln>
            <a:noFill/>
          </a:ln>
        </p:spPr>
      </p:pic>
      <p:sp>
        <p:nvSpPr>
          <p:cNvPr id="267" name="Line 23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24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5"/>
          <p:cNvSpPr/>
          <p:nvPr/>
        </p:nvSpPr>
        <p:spPr>
          <a:xfrm rot="5400000">
            <a:off x="6520680" y="3462480"/>
            <a:ext cx="403200" cy="3363120"/>
          </a:xfrm>
          <a:custGeom>
            <a:avLst/>
            <a:gdLst/>
            <a:ah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26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27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28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9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11"/>
          <a:stretch/>
        </p:blipFill>
        <p:spPr>
          <a:xfrm>
            <a:off x="6567480" y="467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2"/>
          <a:stretch/>
        </p:blipFill>
        <p:spPr>
          <a:xfrm>
            <a:off x="604944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13"/>
          <a:stretch/>
        </p:blipFill>
        <p:spPr>
          <a:xfrm>
            <a:off x="5524920" y="467100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4"/>
          <a:stretch/>
        </p:blipFill>
        <p:spPr>
          <a:xfrm>
            <a:off x="500148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5"/>
          <a:stretch/>
        </p:blipFill>
        <p:spPr>
          <a:xfrm>
            <a:off x="7615800" y="611748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6"/>
          <a:stretch/>
        </p:blipFill>
        <p:spPr>
          <a:xfrm>
            <a:off x="7090560" y="611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17"/>
          <a:stretch/>
        </p:blipFill>
        <p:spPr>
          <a:xfrm>
            <a:off x="8159760" y="6117480"/>
            <a:ext cx="207360" cy="20376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18"/>
          <a:stretch/>
        </p:blipFill>
        <p:spPr>
          <a:xfrm>
            <a:off x="6567480" y="611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9"/>
          <a:stretch/>
        </p:blipFill>
        <p:spPr>
          <a:xfrm>
            <a:off x="6049440" y="611136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0"/>
          <a:stretch/>
        </p:blipFill>
        <p:spPr>
          <a:xfrm>
            <a:off x="5524920" y="611136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1"/>
          <a:stretch/>
        </p:blipFill>
        <p:spPr>
          <a:xfrm>
            <a:off x="5001480" y="6111360"/>
            <a:ext cx="222120" cy="217440"/>
          </a:xfrm>
          <a:prstGeom prst="rect">
            <a:avLst/>
          </a:prstGeom>
          <a:ln>
            <a:noFill/>
          </a:ln>
        </p:spPr>
      </p:pic>
      <p:sp>
        <p:nvSpPr>
          <p:cNvPr id="285" name="CustomShape 30"/>
          <p:cNvSpPr/>
          <p:nvPr/>
        </p:nvSpPr>
        <p:spPr>
          <a:xfrm>
            <a:off x="6242760" y="54381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1"/>
          <p:cNvSpPr/>
          <p:nvPr/>
        </p:nvSpPr>
        <p:spPr>
          <a:xfrm>
            <a:off x="3079080" y="5438160"/>
            <a:ext cx="1735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2"/>
          <p:cNvSpPr/>
          <p:nvPr/>
        </p:nvSpPr>
        <p:spPr>
          <a:xfrm>
            <a:off x="7526520" y="2934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3"/>
          <p:cNvSpPr/>
          <p:nvPr/>
        </p:nvSpPr>
        <p:spPr>
          <a:xfrm>
            <a:off x="2391120" y="1971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4"/>
          <p:cNvSpPr/>
          <p:nvPr/>
        </p:nvSpPr>
        <p:spPr>
          <a:xfrm>
            <a:off x="4497480" y="6014520"/>
            <a:ext cx="591480" cy="3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5"/>
          <p:cNvSpPr/>
          <p:nvPr/>
        </p:nvSpPr>
        <p:spPr>
          <a:xfrm>
            <a:off x="487800" y="6521400"/>
            <a:ext cx="940608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number of host species and countries between sister species and outgroups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545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from which asexual sister species diverged already had a large niche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328840"/>
            <a:ext cx="7772400" cy="4732560"/>
          </a:xfrm>
          <a:prstGeom prst="rect">
            <a:avLst/>
          </a:prstGeom>
          <a:ln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1944000" y="6876360"/>
            <a:ext cx="143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312000" y="6876360"/>
            <a:ext cx="1511640" cy="31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796000" y="6876720"/>
            <a:ext cx="143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>
            <a:off x="7164000" y="6876720"/>
            <a:ext cx="1511640" cy="31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360" y="1769400"/>
            <a:ext cx="587700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wider niches: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host species than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Sampled in more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geographical distributions can expand more towards poles.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arise from already widely distributed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rcRect l="0" t="0" r="52803" b="31902"/>
          <a:stretch/>
        </p:blipFill>
        <p:spPr>
          <a:xfrm>
            <a:off x="6745680" y="2929320"/>
            <a:ext cx="2848320" cy="2182320"/>
          </a:xfrm>
          <a:prstGeom prst="rect">
            <a:avLst/>
          </a:prstGeom>
          <a:ln>
            <a:noFill/>
          </a:ln>
        </p:spPr>
      </p:pic>
      <p:sp>
        <p:nvSpPr>
          <p:cNvPr id="300" name="Line 3"/>
          <p:cNvSpPr/>
          <p:nvPr/>
        </p:nvSpPr>
        <p:spPr>
          <a:xfrm>
            <a:off x="7065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7581240" y="3224880"/>
            <a:ext cx="682200" cy="80892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7580880" y="3513960"/>
            <a:ext cx="68220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"/>
          <p:cNvSpPr/>
          <p:nvPr/>
        </p:nvSpPr>
        <p:spPr>
          <a:xfrm>
            <a:off x="7981560" y="5376240"/>
            <a:ext cx="104112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 flipV="1">
            <a:off x="7827480" y="5458680"/>
            <a:ext cx="198720" cy="19008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"/>
          <p:cNvSpPr/>
          <p:nvPr/>
        </p:nvSpPr>
        <p:spPr>
          <a:xfrm flipV="1">
            <a:off x="7827480" y="5710680"/>
            <a:ext cx="198720" cy="1900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1750680"/>
            <a:ext cx="9071280" cy="33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 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28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Supplementary slides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504000" y="1697040"/>
            <a:ext cx="75636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Occurs in many insect species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Offspring can develop without egg fertilization (parthenogenetically)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5348160" y="4035240"/>
            <a:ext cx="271944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533160" y="4035240"/>
            <a:ext cx="445860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1029240" y="449748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1"/>
          <p:cNvSpPr/>
          <p:nvPr/>
        </p:nvSpPr>
        <p:spPr>
          <a:xfrm>
            <a:off x="999360" y="660384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6"/>
          <p:cNvSpPr/>
          <p:nvPr/>
        </p:nvSpPr>
        <p:spPr>
          <a:xfrm>
            <a:off x="2804760" y="452736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7"/>
          <p:cNvSpPr/>
          <p:nvPr/>
        </p:nvSpPr>
        <p:spPr>
          <a:xfrm>
            <a:off x="3888360" y="452736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0"/>
          <p:cNvSpPr/>
          <p:nvPr/>
        </p:nvSpPr>
        <p:spPr>
          <a:xfrm>
            <a:off x="3426120" y="4630320"/>
            <a:ext cx="544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2"/>
          <p:cNvSpPr/>
          <p:nvPr/>
        </p:nvSpPr>
        <p:spPr>
          <a:xfrm>
            <a:off x="3376800" y="654372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5"/>
          <p:cNvSpPr/>
          <p:nvPr/>
        </p:nvSpPr>
        <p:spPr>
          <a:xfrm>
            <a:off x="6446160" y="448128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9"/>
          <p:cNvSpPr/>
          <p:nvPr/>
        </p:nvSpPr>
        <p:spPr>
          <a:xfrm>
            <a:off x="6446160" y="654372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480" cy="31860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720" cy="3186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600" cy="31860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480" cy="318600"/>
          </a:xfrm>
          <a:prstGeom prst="rect">
            <a:avLst/>
          </a:prstGeom>
          <a:ln>
            <a:noFill/>
          </a:ln>
        </p:spPr>
      </p:pic>
      <p:sp>
        <p:nvSpPr>
          <p:cNvPr id="347" name="CustomShape 32"/>
          <p:cNvSpPr/>
          <p:nvPr/>
        </p:nvSpPr>
        <p:spPr>
          <a:xfrm>
            <a:off x="578160" y="4093560"/>
            <a:ext cx="939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33"/>
          <p:cNvSpPr/>
          <p:nvPr/>
        </p:nvSpPr>
        <p:spPr>
          <a:xfrm>
            <a:off x="5393160" y="4093560"/>
            <a:ext cx="1059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9000" cy="126252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3080" cy="127692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880" cy="15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4680" cy="1090800"/>
          </a:xfrm>
          <a:prstGeom prst="rect">
            <a:avLst/>
          </a:prstGeom>
          <a:ln>
            <a:noFill/>
          </a:ln>
        </p:spPr>
      </p:pic>
      <p:sp>
        <p:nvSpPr>
          <p:cNvPr id="354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920" cy="1240920"/>
          </a:xfrm>
          <a:prstGeom prst="rect">
            <a:avLst/>
          </a:prstGeom>
          <a:ln>
            <a:noFill/>
          </a:ln>
        </p:spPr>
      </p:pic>
      <p:sp>
        <p:nvSpPr>
          <p:cNvPr id="357" name="CustomShape 4"/>
          <p:cNvSpPr/>
          <p:nvPr/>
        </p:nvSpPr>
        <p:spPr>
          <a:xfrm>
            <a:off x="1620000" y="3924000"/>
            <a:ext cx="136764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3168000" y="2556000"/>
            <a:ext cx="1475640" cy="8766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length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400" cy="1409400"/>
          </a:xfrm>
          <a:prstGeom prst="rect">
            <a:avLst/>
          </a:prstGeom>
          <a:ln>
            <a:noFill/>
          </a:ln>
        </p:spPr>
      </p:pic>
      <p:sp>
        <p:nvSpPr>
          <p:cNvPr id="360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560" cy="588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288000" y="1769040"/>
            <a:ext cx="61758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Hypotheses predict asexual and sexual species to differ in host range and geographical distribution.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Never tested on a large scale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asexual species in certain clades of 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66273" t="0" r="0" b="0"/>
          <a:stretch/>
        </p:blipFill>
        <p:spPr>
          <a:xfrm>
            <a:off x="6680160" y="1512360"/>
            <a:ext cx="3399480" cy="420372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0" y="7128360"/>
            <a:ext cx="100796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der Kooi, C. J. and Schwander, T. (2014), EVOLUTION OF ASEXUALITY VIA DIFFERENT MECHANISMS IN GRASS THRIPS (THYSANOPTERA: Aptinothrips). Evolution, 68: 1883–1893. doi:10.1111/evo.12402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rcRect l="66273" t="0" r="0" b="0"/>
          <a:stretch/>
        </p:blipFill>
        <p:spPr>
          <a:xfrm>
            <a:off x="6300000" y="1512360"/>
            <a:ext cx="3779640" cy="467388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6552000" y="5760360"/>
            <a:ext cx="302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Aptinothrips </a:t>
            </a: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rufus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3320" cy="924840"/>
          </a:xfrm>
          <a:prstGeom prst="rect">
            <a:avLst/>
          </a:prstGeom>
          <a:ln>
            <a:noFill/>
          </a:ln>
        </p:spPr>
      </p:pic>
      <p:sp>
        <p:nvSpPr>
          <p:cNvPr id="366" name="CustomShape 2"/>
          <p:cNvSpPr/>
          <p:nvPr/>
        </p:nvSpPr>
        <p:spPr>
          <a:xfrm>
            <a:off x="756000" y="3384000"/>
            <a:ext cx="1739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NHM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3320" cy="1363320"/>
          </a:xfrm>
          <a:prstGeom prst="rect">
            <a:avLst/>
          </a:prstGeom>
          <a:ln>
            <a:noFill/>
          </a:ln>
        </p:spPr>
      </p:pic>
      <p:sp>
        <p:nvSpPr>
          <p:cNvPr id="369" name="CustomShape 4"/>
          <p:cNvSpPr/>
          <p:nvPr/>
        </p:nvSpPr>
        <p:spPr>
          <a:xfrm>
            <a:off x="883440" y="4716000"/>
            <a:ext cx="1339200" cy="620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5"/>
          <p:cNvSpPr/>
          <p:nvPr/>
        </p:nvSpPr>
        <p:spPr>
          <a:xfrm>
            <a:off x="2052000" y="6906960"/>
            <a:ext cx="133812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2052000" y="6399000"/>
            <a:ext cx="133920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1240" cy="1191240"/>
          </a:xfrm>
          <a:prstGeom prst="rect">
            <a:avLst/>
          </a:prstGeom>
          <a:ln>
            <a:noFill/>
          </a:ln>
        </p:spPr>
      </p:pic>
      <p:sp>
        <p:nvSpPr>
          <p:cNvPr id="376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2"/>
          <p:cNvSpPr/>
          <p:nvPr/>
        </p:nvSpPr>
        <p:spPr>
          <a:xfrm>
            <a:off x="3854160" y="3021120"/>
            <a:ext cx="2437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Nominatim: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Extracting coordinates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13"/>
          <p:cNvSpPr/>
          <p:nvPr/>
        </p:nvSpPr>
        <p:spPr>
          <a:xfrm>
            <a:off x="7310520" y="3021480"/>
            <a:ext cx="2070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Stored for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14"/>
          <p:cNvSpPr/>
          <p:nvPr/>
        </p:nvSpPr>
        <p:spPr>
          <a:xfrm>
            <a:off x="505080" y="18450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genera with at least one known parthenogen were used.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600" cy="374760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6000" cy="15606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GLMM with permutation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96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0"/>
          <p:cNvSpPr/>
          <p:nvPr/>
        </p:nvSpPr>
        <p:spPr>
          <a:xfrm>
            <a:off x="2450160" y="3917880"/>
            <a:ext cx="852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403" name="CustomShape 11"/>
          <p:cNvSpPr/>
          <p:nvPr/>
        </p:nvSpPr>
        <p:spPr>
          <a:xfrm>
            <a:off x="236520" y="3750840"/>
            <a:ext cx="113436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2"/>
          <p:cNvSpPr/>
          <p:nvPr/>
        </p:nvSpPr>
        <p:spPr>
          <a:xfrm>
            <a:off x="202320" y="4489920"/>
            <a:ext cx="158040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permutations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13"/>
          <p:cNvSpPr/>
          <p:nvPr/>
        </p:nvSpPr>
        <p:spPr>
          <a:xfrm>
            <a:off x="1716480" y="3666600"/>
            <a:ext cx="137880" cy="60300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4"/>
          <p:cNvSpPr/>
          <p:nvPr/>
        </p:nvSpPr>
        <p:spPr>
          <a:xfrm>
            <a:off x="4037760" y="3570480"/>
            <a:ext cx="714960" cy="12114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15"/>
          <p:cNvSpPr/>
          <p:nvPr/>
        </p:nvSpPr>
        <p:spPr>
          <a:xfrm>
            <a:off x="3600000" y="456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6"/>
          <p:cNvSpPr/>
          <p:nvPr/>
        </p:nvSpPr>
        <p:spPr>
          <a:xfrm>
            <a:off x="3600000" y="43376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7"/>
          <p:cNvSpPr/>
          <p:nvPr/>
        </p:nvSpPr>
        <p:spPr>
          <a:xfrm>
            <a:off x="3600000" y="37562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8"/>
          <p:cNvSpPr/>
          <p:nvPr/>
        </p:nvSpPr>
        <p:spPr>
          <a:xfrm>
            <a:off x="5245920" y="4317840"/>
            <a:ext cx="137880" cy="88848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9"/>
          <p:cNvSpPr/>
          <p:nvPr/>
        </p:nvSpPr>
        <p:spPr>
          <a:xfrm>
            <a:off x="5359320" y="4669560"/>
            <a:ext cx="1296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0"/>
          <p:cNvSpPr/>
          <p:nvPr/>
        </p:nvSpPr>
        <p:spPr>
          <a:xfrm>
            <a:off x="1717200" y="4312800"/>
            <a:ext cx="137880" cy="92808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9040" cy="3531600"/>
          </a:xfrm>
          <a:prstGeom prst="rect">
            <a:avLst/>
          </a:prstGeom>
          <a:ln>
            <a:noFill/>
          </a:ln>
        </p:spPr>
      </p:pic>
      <p:sp>
        <p:nvSpPr>
          <p:cNvPr id="414" name="CustomShape 21"/>
          <p:cNvSpPr/>
          <p:nvPr/>
        </p:nvSpPr>
        <p:spPr>
          <a:xfrm>
            <a:off x="5179680" y="3481920"/>
            <a:ext cx="12333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2"/>
          <p:cNvSpPr/>
          <p:nvPr/>
        </p:nvSpPr>
        <p:spPr>
          <a:xfrm>
            <a:off x="1892520" y="4728600"/>
            <a:ext cx="2080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[...]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23"/>
          <p:cNvSpPr/>
          <p:nvPr/>
        </p:nvSpPr>
        <p:spPr>
          <a:xfrm>
            <a:off x="4752360" y="456696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4"/>
          <p:cNvSpPr/>
          <p:nvPr/>
        </p:nvSpPr>
        <p:spPr>
          <a:xfrm>
            <a:off x="4752360" y="43380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25"/>
          <p:cNvSpPr/>
          <p:nvPr/>
        </p:nvSpPr>
        <p:spPr>
          <a:xfrm>
            <a:off x="4752360" y="375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26"/>
          <p:cNvSpPr/>
          <p:nvPr/>
        </p:nvSpPr>
        <p:spPr>
          <a:xfrm>
            <a:off x="504000" y="2217240"/>
            <a:ext cx="208080" cy="1893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7"/>
          <p:cNvSpPr/>
          <p:nvPr/>
        </p:nvSpPr>
        <p:spPr>
          <a:xfrm>
            <a:off x="514080" y="2513880"/>
            <a:ext cx="223200" cy="203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1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422" name="TextShape 28"/>
          <p:cNvSpPr txBox="1"/>
          <p:nvPr/>
        </p:nvSpPr>
        <p:spPr>
          <a:xfrm>
            <a:off x="720000" y="216000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TextShape 29"/>
          <p:cNvSpPr txBox="1"/>
          <p:nvPr/>
        </p:nvSpPr>
        <p:spPr>
          <a:xfrm>
            <a:off x="720000" y="2412000"/>
            <a:ext cx="86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504000" y="1769040"/>
            <a:ext cx="460476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with unknown reproductive mode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strongly correlate with number of publications (ref)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720" cy="41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35280" y="3843360"/>
            <a:ext cx="5708160" cy="3666960"/>
          </a:xfrm>
          <a:prstGeom prst="rect">
            <a:avLst/>
          </a:prstGeom>
          <a:ln>
            <a:noFill/>
          </a:ln>
        </p:spPr>
      </p:pic>
      <p:sp>
        <p:nvSpPr>
          <p:cNvPr id="428" name="CustomShape 1"/>
          <p:cNvSpPr/>
          <p:nvPr/>
        </p:nvSpPr>
        <p:spPr>
          <a:xfrm>
            <a:off x="504000" y="1769040"/>
            <a:ext cx="96192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Removing species with low number of publications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off: bias vs power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2"/>
          <a:srcRect l="0" t="8228" r="6311" b="0"/>
          <a:stretch/>
        </p:blipFill>
        <p:spPr>
          <a:xfrm>
            <a:off x="5795640" y="3989160"/>
            <a:ext cx="4294080" cy="358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04000" y="1697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Poorly studied species: unknown reproductive mode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will have fewer known hosts and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are consistent when including only well studied species (&gt;10 publications)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2000" cy="247680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2960" cy="267984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2772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3492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684000" y="714888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6"/>
          <p:cNvSpPr/>
          <p:nvPr/>
        </p:nvSpPr>
        <p:spPr>
          <a:xfrm>
            <a:off x="1404000" y="714888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7"/>
          <p:cNvSpPr/>
          <p:nvPr/>
        </p:nvSpPr>
        <p:spPr>
          <a:xfrm>
            <a:off x="468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8"/>
          <p:cNvSpPr/>
          <p:nvPr/>
        </p:nvSpPr>
        <p:spPr>
          <a:xfrm>
            <a:off x="540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9"/>
          <p:cNvSpPr/>
          <p:nvPr/>
        </p:nvSpPr>
        <p:spPr>
          <a:xfrm>
            <a:off x="6624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10"/>
          <p:cNvSpPr/>
          <p:nvPr/>
        </p:nvSpPr>
        <p:spPr>
          <a:xfrm>
            <a:off x="7344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11"/>
          <p:cNvSpPr/>
          <p:nvPr/>
        </p:nvSpPr>
        <p:spPr>
          <a:xfrm>
            <a:off x="864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12"/>
          <p:cNvSpPr/>
          <p:nvPr/>
        </p:nvSpPr>
        <p:spPr>
          <a:xfrm>
            <a:off x="936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study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21438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and sexuals have different ecologies and distributions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 data on ecological variables in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variables between asexual and sexual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Chalcidoidea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2000" y="1589040"/>
            <a:ext cx="97844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(240) parthenogenetic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 studied, many species relevant for biocontrol.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database available!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8280" cy="429624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4644720" y="5441040"/>
            <a:ext cx="3687480" cy="31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for ~31'000 species of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20920" y="723960"/>
            <a:ext cx="4431960" cy="6590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Gathered by hand in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sex vs asex between the most closely related  species.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200920" y="724320"/>
            <a:ext cx="4431960" cy="65908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data from the same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asex vs sex in each genera.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3"/>
          <p:cNvSpPr/>
          <p:nvPr/>
        </p:nvSpPr>
        <p:spPr>
          <a:xfrm>
            <a:off x="1218960" y="5235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4"/>
          <p:cNvSpPr/>
          <p:nvPr/>
        </p:nvSpPr>
        <p:spPr>
          <a:xfrm>
            <a:off x="1840320" y="5235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5"/>
          <p:cNvSpPr/>
          <p:nvPr/>
        </p:nvSpPr>
        <p:spPr>
          <a:xfrm>
            <a:off x="1208880" y="5235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6"/>
          <p:cNvSpPr/>
          <p:nvPr/>
        </p:nvSpPr>
        <p:spPr>
          <a:xfrm>
            <a:off x="1540080" y="4483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7"/>
          <p:cNvSpPr/>
          <p:nvPr/>
        </p:nvSpPr>
        <p:spPr>
          <a:xfrm>
            <a:off x="2161080" y="4483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8"/>
          <p:cNvSpPr/>
          <p:nvPr/>
        </p:nvSpPr>
        <p:spPr>
          <a:xfrm>
            <a:off x="1529640" y="4483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9"/>
          <p:cNvSpPr/>
          <p:nvPr/>
        </p:nvSpPr>
        <p:spPr>
          <a:xfrm>
            <a:off x="1882440" y="3732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0"/>
          <p:cNvSpPr/>
          <p:nvPr/>
        </p:nvSpPr>
        <p:spPr>
          <a:xfrm>
            <a:off x="3255840" y="3732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1"/>
          <p:cNvSpPr/>
          <p:nvPr/>
        </p:nvSpPr>
        <p:spPr>
          <a:xfrm flipV="1">
            <a:off x="1870200" y="3732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12"/>
          <p:cNvSpPr/>
          <p:nvPr/>
        </p:nvSpPr>
        <p:spPr>
          <a:xfrm>
            <a:off x="2777040" y="4483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3"/>
          <p:cNvSpPr/>
          <p:nvPr/>
        </p:nvSpPr>
        <p:spPr>
          <a:xfrm>
            <a:off x="3759480" y="4483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4"/>
          <p:cNvSpPr/>
          <p:nvPr/>
        </p:nvSpPr>
        <p:spPr>
          <a:xfrm>
            <a:off x="2760480" y="4483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5"/>
          <p:cNvSpPr/>
          <p:nvPr/>
        </p:nvSpPr>
        <p:spPr>
          <a:xfrm>
            <a:off x="3437640" y="5235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6"/>
          <p:cNvSpPr/>
          <p:nvPr/>
        </p:nvSpPr>
        <p:spPr>
          <a:xfrm>
            <a:off x="4059000" y="5235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7"/>
          <p:cNvSpPr/>
          <p:nvPr/>
        </p:nvSpPr>
        <p:spPr>
          <a:xfrm>
            <a:off x="3427560" y="5235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048040" y="6025680"/>
            <a:ext cx="231840" cy="2275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3318840" y="6010560"/>
            <a:ext cx="249120" cy="2437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1727640" y="6025320"/>
            <a:ext cx="232560" cy="2282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2653560" y="6017400"/>
            <a:ext cx="249120" cy="24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3934440" y="6017400"/>
            <a:ext cx="249120" cy="244080"/>
          </a:xfrm>
          <a:prstGeom prst="rect">
            <a:avLst/>
          </a:prstGeom>
          <a:ln>
            <a:noFill/>
          </a:ln>
        </p:spPr>
      </p:pic>
      <p:sp>
        <p:nvSpPr>
          <p:cNvPr id="109" name="Line 18"/>
          <p:cNvSpPr/>
          <p:nvPr/>
        </p:nvSpPr>
        <p:spPr>
          <a:xfrm>
            <a:off x="1093320" y="6279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9"/>
          <p:cNvSpPr/>
          <p:nvPr/>
        </p:nvSpPr>
        <p:spPr>
          <a:xfrm flipV="1">
            <a:off x="3318840" y="6291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0"/>
          <p:cNvSpPr/>
          <p:nvPr/>
        </p:nvSpPr>
        <p:spPr>
          <a:xfrm>
            <a:off x="1425600" y="6338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3426480" y="6338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1100520" y="6025320"/>
            <a:ext cx="232560" cy="228240"/>
          </a:xfrm>
          <a:prstGeom prst="rect">
            <a:avLst/>
          </a:prstGeom>
          <a:ln>
            <a:noFill/>
          </a:ln>
        </p:spPr>
      </p:pic>
      <p:sp>
        <p:nvSpPr>
          <p:cNvPr id="114" name="Line 22"/>
          <p:cNvSpPr/>
          <p:nvPr/>
        </p:nvSpPr>
        <p:spPr>
          <a:xfrm flipV="1">
            <a:off x="2553120" y="3435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3"/>
          <p:cNvSpPr/>
          <p:nvPr/>
        </p:nvSpPr>
        <p:spPr>
          <a:xfrm>
            <a:off x="7031880" y="6067800"/>
            <a:ext cx="138024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24"/>
          <p:cNvSpPr/>
          <p:nvPr/>
        </p:nvSpPr>
        <p:spPr>
          <a:xfrm>
            <a:off x="6582600" y="4572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5"/>
          <p:cNvSpPr/>
          <p:nvPr/>
        </p:nvSpPr>
        <p:spPr>
          <a:xfrm>
            <a:off x="7150320" y="4572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26"/>
          <p:cNvSpPr/>
          <p:nvPr/>
        </p:nvSpPr>
        <p:spPr>
          <a:xfrm>
            <a:off x="5478120" y="4572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27"/>
          <p:cNvSpPr/>
          <p:nvPr/>
        </p:nvSpPr>
        <p:spPr>
          <a:xfrm>
            <a:off x="6284520" y="3884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28"/>
          <p:cNvSpPr/>
          <p:nvPr/>
        </p:nvSpPr>
        <p:spPr>
          <a:xfrm>
            <a:off x="7320960" y="3197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29"/>
          <p:cNvSpPr/>
          <p:nvPr/>
        </p:nvSpPr>
        <p:spPr>
          <a:xfrm>
            <a:off x="8437320" y="3884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0"/>
          <p:cNvSpPr/>
          <p:nvPr/>
        </p:nvSpPr>
        <p:spPr>
          <a:xfrm>
            <a:off x="6270120" y="3884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7041960" y="529344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7476120" y="527976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5918040" y="5293080"/>
            <a:ext cx="212040" cy="2084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10"/>
          <a:stretch/>
        </p:blipFill>
        <p:spPr>
          <a:xfrm>
            <a:off x="5379480" y="5285520"/>
            <a:ext cx="227520" cy="2235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11"/>
          <a:stretch/>
        </p:blipFill>
        <p:spPr>
          <a:xfrm>
            <a:off x="6474600" y="529308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28" name="Line 31"/>
          <p:cNvSpPr/>
          <p:nvPr/>
        </p:nvSpPr>
        <p:spPr>
          <a:xfrm>
            <a:off x="6023880" y="4572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32"/>
          <p:cNvSpPr/>
          <p:nvPr/>
        </p:nvSpPr>
        <p:spPr>
          <a:xfrm>
            <a:off x="5490720" y="4572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33"/>
          <p:cNvSpPr/>
          <p:nvPr/>
        </p:nvSpPr>
        <p:spPr>
          <a:xfrm>
            <a:off x="8683920" y="4568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34"/>
          <p:cNvSpPr/>
          <p:nvPr/>
        </p:nvSpPr>
        <p:spPr>
          <a:xfrm>
            <a:off x="9251640" y="4568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35"/>
          <p:cNvSpPr/>
          <p:nvPr/>
        </p:nvSpPr>
        <p:spPr>
          <a:xfrm>
            <a:off x="7579440" y="4568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" descr=""/>
          <p:cNvPicPr/>
          <p:nvPr/>
        </p:nvPicPr>
        <p:blipFill>
          <a:blip r:embed="rId12"/>
          <a:stretch/>
        </p:blipFill>
        <p:spPr>
          <a:xfrm>
            <a:off x="8019720" y="529056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13"/>
          <a:stretch/>
        </p:blipFill>
        <p:spPr>
          <a:xfrm>
            <a:off x="9148680" y="5290200"/>
            <a:ext cx="212400" cy="2084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14"/>
          <a:stretch/>
        </p:blipFill>
        <p:spPr>
          <a:xfrm>
            <a:off x="7480440" y="528300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15"/>
          <a:stretch/>
        </p:blipFill>
        <p:spPr>
          <a:xfrm>
            <a:off x="8575920" y="529020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37" name="Line 36"/>
          <p:cNvSpPr/>
          <p:nvPr/>
        </p:nvSpPr>
        <p:spPr>
          <a:xfrm>
            <a:off x="8125200" y="4569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37"/>
          <p:cNvSpPr/>
          <p:nvPr/>
        </p:nvSpPr>
        <p:spPr>
          <a:xfrm>
            <a:off x="7591680" y="4569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8"/>
          <p:cNvSpPr/>
          <p:nvPr/>
        </p:nvSpPr>
        <p:spPr>
          <a:xfrm>
            <a:off x="8134200" y="5678640"/>
            <a:ext cx="984600" cy="10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39"/>
          <p:cNvSpPr/>
          <p:nvPr/>
        </p:nvSpPr>
        <p:spPr>
          <a:xfrm flipV="1">
            <a:off x="5399280" y="6035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40"/>
          <p:cNvSpPr/>
          <p:nvPr/>
        </p:nvSpPr>
        <p:spPr>
          <a:xfrm flipV="1">
            <a:off x="7452000" y="5600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1"/>
          <p:cNvSpPr/>
          <p:nvPr/>
        </p:nvSpPr>
        <p:spPr>
          <a:xfrm>
            <a:off x="648000" y="6696360"/>
            <a:ext cx="417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133 species across 32 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 asexuals, 83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2"/>
          <p:cNvSpPr/>
          <p:nvPr/>
        </p:nvSpPr>
        <p:spPr>
          <a:xfrm>
            <a:off x="5328000" y="6696360"/>
            <a:ext cx="417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8357 species across 66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136 asexuals, 8221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studied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96000" y="1769040"/>
            <a:ext cx="9477720" cy="56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have more host species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 asexuals are often generalist.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occupy larger regions than sexuals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countries/states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 distribution in more detail using latitude.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921200" y="4788360"/>
            <a:ext cx="4908240" cy="2606400"/>
          </a:xfrm>
          <a:prstGeom prst="rect">
            <a:avLst/>
          </a:prstGeom>
          <a:ln>
            <a:noFill/>
          </a:ln>
        </p:spPr>
      </p:pic>
      <p:sp>
        <p:nvSpPr>
          <p:cNvPr id="147" name="Line 3"/>
          <p:cNvSpPr/>
          <p:nvPr/>
        </p:nvSpPr>
        <p:spPr>
          <a:xfrm>
            <a:off x="5511240" y="6267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"/>
          <p:cNvSpPr/>
          <p:nvPr/>
        </p:nvSpPr>
        <p:spPr>
          <a:xfrm>
            <a:off x="5379480" y="5263920"/>
            <a:ext cx="827640" cy="422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5"/>
          <p:cNvSpPr/>
          <p:nvPr/>
        </p:nvSpPr>
        <p:spPr>
          <a:xfrm flipV="1">
            <a:off x="6831360" y="5260680"/>
            <a:ext cx="360" cy="417960"/>
          </a:xfrm>
          <a:prstGeom prst="line">
            <a:avLst/>
          </a:prstGeom>
          <a:ln w="3816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6"/>
          <p:cNvSpPr/>
          <p:nvPr/>
        </p:nvSpPr>
        <p:spPr>
          <a:xfrm flipV="1">
            <a:off x="5826960" y="5686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6275880" y="5263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8"/>
          <p:cNvSpPr/>
          <p:nvPr/>
        </p:nvSpPr>
        <p:spPr>
          <a:xfrm>
            <a:off x="5763600" y="5263920"/>
            <a:ext cx="10677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9"/>
          <p:cNvSpPr/>
          <p:nvPr/>
        </p:nvSpPr>
        <p:spPr>
          <a:xfrm>
            <a:off x="5748840" y="5686920"/>
            <a:ext cx="10825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0"/>
          <p:cNvSpPr/>
          <p:nvPr/>
        </p:nvSpPr>
        <p:spPr>
          <a:xfrm>
            <a:off x="898920" y="5590440"/>
            <a:ext cx="169920" cy="169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1"/>
          <p:cNvSpPr/>
          <p:nvPr/>
        </p:nvSpPr>
        <p:spPr>
          <a:xfrm>
            <a:off x="1052280" y="5473080"/>
            <a:ext cx="4304520" cy="19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distance from equator.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distance from equator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2"/>
          <p:cNvSpPr/>
          <p:nvPr/>
        </p:nvSpPr>
        <p:spPr>
          <a:xfrm>
            <a:off x="898920" y="5902560"/>
            <a:ext cx="169920" cy="16992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3"/>
          <p:cNvSpPr/>
          <p:nvPr/>
        </p:nvSpPr>
        <p:spPr>
          <a:xfrm>
            <a:off x="898920" y="6238440"/>
            <a:ext cx="169920" cy="16992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2673720" y="6545160"/>
            <a:ext cx="473220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72000" y="7031160"/>
            <a:ext cx="4607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5410080" y="7025760"/>
            <a:ext cx="459756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352" t="0" r="50711" b="0"/>
          <a:stretch/>
        </p:blipFill>
        <p:spPr>
          <a:xfrm>
            <a:off x="0" y="2724840"/>
            <a:ext cx="4931640" cy="38271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rcRect l="353" t="0" r="50001" b="0"/>
          <a:stretch/>
        </p:blipFill>
        <p:spPr>
          <a:xfrm>
            <a:off x="4752000" y="2772360"/>
            <a:ext cx="5003280" cy="387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Number of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2673720" y="6545160"/>
            <a:ext cx="473220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216000" y="7031160"/>
            <a:ext cx="503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5410080" y="7025760"/>
            <a:ext cx="459756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rcRect l="50508" t="0" r="915" b="0"/>
          <a:stretch/>
        </p:blipFill>
        <p:spPr>
          <a:xfrm>
            <a:off x="72000" y="2724840"/>
            <a:ext cx="4895280" cy="382716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rcRect l="50364" t="0" r="344" b="0"/>
          <a:stretch/>
        </p:blipFill>
        <p:spPr>
          <a:xfrm>
            <a:off x="4824000" y="2723760"/>
            <a:ext cx="4967280" cy="387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40514" t="12924" r="35178" b="0"/>
          <a:stretch/>
        </p:blipFill>
        <p:spPr>
          <a:xfrm>
            <a:off x="8811000" y="193320"/>
            <a:ext cx="863280" cy="1643040"/>
          </a:xfrm>
          <a:prstGeom prst="rect">
            <a:avLst/>
          </a:prstGeom>
          <a:ln>
            <a:noFill/>
          </a:ln>
        </p:spPr>
      </p:pic>
      <p:sp>
        <p:nvSpPr>
          <p:cNvPr id="178" name="Line 4"/>
          <p:cNvSpPr/>
          <p:nvPr/>
        </p:nvSpPr>
        <p:spPr>
          <a:xfrm>
            <a:off x="9027000" y="1020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5"/>
          <p:cNvSpPr/>
          <p:nvPr/>
        </p:nvSpPr>
        <p:spPr>
          <a:xfrm>
            <a:off x="8890920" y="29376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6"/>
          <p:cNvSpPr/>
          <p:nvPr/>
        </p:nvSpPr>
        <p:spPr>
          <a:xfrm flipV="1">
            <a:off x="9942120" y="29124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7"/>
          <p:cNvSpPr/>
          <p:nvPr/>
        </p:nvSpPr>
        <p:spPr>
          <a:xfrm flipV="1">
            <a:off x="9214920" y="60012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8"/>
          <p:cNvSpPr/>
          <p:nvPr/>
        </p:nvSpPr>
        <p:spPr>
          <a:xfrm flipV="1">
            <a:off x="9539640" y="293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9"/>
          <p:cNvSpPr/>
          <p:nvPr/>
        </p:nvSpPr>
        <p:spPr>
          <a:xfrm>
            <a:off x="9168840" y="293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10"/>
          <p:cNvSpPr/>
          <p:nvPr/>
        </p:nvSpPr>
        <p:spPr>
          <a:xfrm>
            <a:off x="9158400" y="600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17000" y="2736360"/>
            <a:ext cx="4526640" cy="443304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4851360" y="2827440"/>
            <a:ext cx="4472280" cy="444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2017-01-29T04:28:15Z</dcterms:modified>
  <cp:revision>248</cp:revision>
  <dc:subject/>
  <dc:title/>
</cp:coreProperties>
</file>